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08" r:id="rId3"/>
    <p:sldId id="257" r:id="rId4"/>
    <p:sldId id="258" r:id="rId5"/>
    <p:sldId id="259" r:id="rId6"/>
    <p:sldId id="260" r:id="rId7"/>
    <p:sldId id="262" r:id="rId8"/>
    <p:sldId id="261" r:id="rId9"/>
    <p:sldId id="263" r:id="rId10"/>
    <p:sldId id="264" r:id="rId11"/>
    <p:sldId id="265" r:id="rId12"/>
    <p:sldId id="266" r:id="rId13"/>
    <p:sldId id="267" r:id="rId14"/>
    <p:sldId id="269" r:id="rId15"/>
    <p:sldId id="270" r:id="rId16"/>
    <p:sldId id="271" r:id="rId17"/>
    <p:sldId id="272" r:id="rId18"/>
    <p:sldId id="274" r:id="rId19"/>
    <p:sldId id="273" r:id="rId20"/>
    <p:sldId id="275" r:id="rId21"/>
    <p:sldId id="315" r:id="rId22"/>
    <p:sldId id="276" r:id="rId23"/>
    <p:sldId id="277" r:id="rId24"/>
    <p:sldId id="278" r:id="rId25"/>
    <p:sldId id="279" r:id="rId26"/>
    <p:sldId id="280" r:id="rId27"/>
    <p:sldId id="287" r:id="rId28"/>
    <p:sldId id="285" r:id="rId29"/>
    <p:sldId id="288" r:id="rId30"/>
    <p:sldId id="289" r:id="rId31"/>
    <p:sldId id="290" r:id="rId32"/>
    <p:sldId id="291" r:id="rId33"/>
    <p:sldId id="292" r:id="rId34"/>
    <p:sldId id="293" r:id="rId35"/>
    <p:sldId id="294" r:id="rId36"/>
    <p:sldId id="295" r:id="rId37"/>
    <p:sldId id="286" r:id="rId38"/>
    <p:sldId id="282" r:id="rId39"/>
    <p:sldId id="309" r:id="rId40"/>
    <p:sldId id="314" r:id="rId41"/>
    <p:sldId id="297" r:id="rId42"/>
    <p:sldId id="300" r:id="rId43"/>
    <p:sldId id="298" r:id="rId44"/>
    <p:sldId id="299" r:id="rId45"/>
    <p:sldId id="313" r:id="rId46"/>
    <p:sldId id="305" r:id="rId47"/>
    <p:sldId id="306" r:id="rId48"/>
    <p:sldId id="296" r:id="rId49"/>
    <p:sldId id="283" r:id="rId50"/>
    <p:sldId id="302" r:id="rId51"/>
    <p:sldId id="303" r:id="rId52"/>
    <p:sldId id="304" r:id="rId53"/>
    <p:sldId id="301" r:id="rId54"/>
    <p:sldId id="316" r:id="rId55"/>
    <p:sldId id="311" r:id="rId56"/>
    <p:sldId id="312" r:id="rId5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D15C5"/>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55"/>
    <p:restoredTop sz="69444"/>
  </p:normalViewPr>
  <p:slideViewPr>
    <p:cSldViewPr snapToGrid="0">
      <p:cViewPr varScale="1">
        <p:scale>
          <a:sx n="92" d="100"/>
          <a:sy n="92"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15/01/2024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a:p>
            <a:endParaRPr lang="en-GB" dirty="0"/>
          </a:p>
          <a:p>
            <a:pPr marL="228600" indent="-228600">
              <a:buFont typeface="+mj-lt"/>
              <a:buAutoNum type="arabicPeriod"/>
            </a:pPr>
            <a:r>
              <a:rPr lang="en-GB" dirty="0"/>
              <a:t>This lesson focuses on keeping track of the different versions of your code and configuration files using version control systems or VCS. </a:t>
            </a:r>
          </a:p>
          <a:p>
            <a:pPr marL="228600" indent="-228600">
              <a:buFont typeface="+mj-lt"/>
              <a:buAutoNum type="arabicPeriod"/>
            </a:pPr>
            <a:r>
              <a:rPr lang="en-GB" dirty="0"/>
              <a:t>These are tools that everyone in IT can benefit from, even if it’s not just for programming or automation itself. </a:t>
            </a:r>
          </a:p>
          <a:p>
            <a:pPr marL="228600" indent="-228600">
              <a:buFont typeface="+mj-lt"/>
              <a:buAutoNum type="arabicPeriod"/>
            </a:pPr>
            <a:r>
              <a:rPr lang="en-GB" dirty="0"/>
              <a:t>It will allow one to roll back when mistakes happen and help teams collaborate easily. </a:t>
            </a:r>
          </a:p>
          <a:p>
            <a:pPr marL="228600" indent="-228600">
              <a:buFont typeface="+mj-lt"/>
              <a:buAutoNum type="arabicPeriod"/>
            </a:pPr>
            <a:r>
              <a:rPr lang="en-GB" dirty="0"/>
              <a:t>You might have already heard of version control systems in the context of managing configuration files or maintaining the source code of programs and scripts.</a:t>
            </a:r>
          </a:p>
          <a:p>
            <a:pPr marL="228600" indent="-228600">
              <a:buFont typeface="+mj-lt"/>
              <a:buAutoNum type="arabicPeriod"/>
            </a:pPr>
            <a:r>
              <a:rPr lang="en-GB" dirty="0"/>
              <a:t>Nowadays, lots of employers will ask to see your GitHub portfolio when you're interviewing for IT roles. </a:t>
            </a:r>
          </a:p>
          <a:p>
            <a:pPr marL="228600" indent="-228600">
              <a:buFont typeface="+mj-lt"/>
              <a:buAutoNum type="arabicPeriod"/>
            </a:pPr>
            <a:r>
              <a:rPr lang="en-GB" dirty="0"/>
              <a:t>GitHub portfolios give companies an idea of what projects you've worked on and what kind of code you can write.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three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this module,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codeing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53</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two ways to start working with a git repository: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creating a repository from scratch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clone – a repository already exists somewhere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195155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15/01/2024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15/01/2024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15/01/2024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15/01/2024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15/01/2024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15/01/2024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15/01/2024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15/01/2024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15/01/2024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15/01/2024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15/01/2024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15/01/2024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2.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6.png"/><Relationship Id="rId12" Type="http://schemas.microsoft.com/office/2007/relationships/hdphoto" Target="../media/hdphoto7.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png"/><Relationship Id="rId5" Type="http://schemas.openxmlformats.org/officeDocument/2006/relationships/image" Target="../media/image40.png"/><Relationship Id="rId10" Type="http://schemas.microsoft.com/office/2007/relationships/hdphoto" Target="../media/hdphoto15.wdp"/><Relationship Id="rId4" Type="http://schemas.openxmlformats.org/officeDocument/2006/relationships/image" Target="../media/image39.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jpe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11.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7.png"/><Relationship Id="rId7" Type="http://schemas.openxmlformats.org/officeDocument/2006/relationships/image" Target="../media/image70.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58.jpeg"/><Relationship Id="rId9" Type="http://schemas.openxmlformats.org/officeDocument/2006/relationships/image" Target="../media/image71.png"/></Relationships>
</file>

<file path=ppt/slides/_rels/slide26.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3.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jpeg"/><Relationship Id="rId4" Type="http://schemas.openxmlformats.org/officeDocument/2006/relationships/image" Target="../media/image85.png"/><Relationship Id="rId9"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7.png"/></Relationships>
</file>

<file path=ppt/slides/_rels/slide37.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0.png"/><Relationship Id="rId7"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 Id="rId9" Type="http://schemas.openxmlformats.org/officeDocument/2006/relationships/image" Target="../media/image103.jpeg"/></Relationships>
</file>

<file path=ppt/slides/_rels/slide4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jpeg"/><Relationship Id="rId5" Type="http://schemas.openxmlformats.org/officeDocument/2006/relationships/image" Target="../media/image106.jpeg"/><Relationship Id="rId10" Type="http://schemas.openxmlformats.org/officeDocument/2006/relationships/image" Target="../media/image111.jpeg"/><Relationship Id="rId4" Type="http://schemas.openxmlformats.org/officeDocument/2006/relationships/image" Target="../media/image105.png"/><Relationship Id="rId9" Type="http://schemas.openxmlformats.org/officeDocument/2006/relationships/image" Target="../media/image110.jpeg"/></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123.png"/><Relationship Id="rId4" Type="http://schemas.openxmlformats.org/officeDocument/2006/relationships/image" Target="../media/image122.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48.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8.jpg"/><Relationship Id="rId3" Type="http://schemas.openxmlformats.org/officeDocument/2006/relationships/image" Target="../media/image67.png"/><Relationship Id="rId7" Type="http://schemas.openxmlformats.org/officeDocument/2006/relationships/image" Target="../media/image70.jpeg"/><Relationship Id="rId12"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jpeg"/><Relationship Id="rId11" Type="http://schemas.openxmlformats.org/officeDocument/2006/relationships/image" Target="../media/image126.png"/><Relationship Id="rId5" Type="http://schemas.openxmlformats.org/officeDocument/2006/relationships/image" Target="../media/image68.jpeg"/><Relationship Id="rId10" Type="http://schemas.openxmlformats.org/officeDocument/2006/relationships/image" Target="../media/image125.png"/><Relationship Id="rId4" Type="http://schemas.openxmlformats.org/officeDocument/2006/relationships/image" Target="../media/image58.jpeg"/><Relationship Id="rId9"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3.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8.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par>
                                <p:cTn id="30" presetID="9"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dissolve">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1"/>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dissolve">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61"/>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dissolve">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0"/>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3" name="Straight Arrow Connector 2">
            <a:extLst>
              <a:ext uri="{FF2B5EF4-FFF2-40B4-BE49-F238E27FC236}">
                <a16:creationId xmlns:a16="http://schemas.microsoft.com/office/drawing/2014/main" id="{81DB3C12-9346-CFAA-BC87-5EBEA8CB155A}"/>
              </a:ext>
            </a:extLst>
          </p:cNvPr>
          <p:cNvCxnSpPr>
            <a:cxnSpLocks/>
          </p:cNvCxnSpPr>
          <p:nvPr/>
        </p:nvCxnSpPr>
        <p:spPr>
          <a:xfrm>
            <a:off x="2507468" y="908173"/>
            <a:ext cx="590866" cy="31835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6FE829-EE7E-E615-04A4-9708E3028508}"/>
              </a:ext>
            </a:extLst>
          </p:cNvPr>
          <p:cNvSpPr txBox="1"/>
          <p:nvPr/>
        </p:nvSpPr>
        <p:spPr>
          <a:xfrm>
            <a:off x="7301726" y="2585048"/>
            <a:ext cx="2850900" cy="1631216"/>
          </a:xfrm>
          <a:prstGeom prst="rect">
            <a:avLst/>
          </a:prstGeom>
          <a:noFill/>
          <a:ln w="38100">
            <a:solidFill>
              <a:srgbClr val="C00000"/>
            </a:solidFill>
          </a:ln>
        </p:spPr>
        <p:txBody>
          <a:bodyPr wrap="square" rtlCol="0">
            <a:spAutoFit/>
          </a:bodyPr>
          <a:lstStyle/>
          <a:p>
            <a:r>
              <a:rPr lang="en-BE" sz="2800" dirty="0"/>
              <a:t>Merge Algorithms</a:t>
            </a:r>
          </a:p>
          <a:p>
            <a:pPr marL="285750" indent="-285750">
              <a:buFont typeface="Arial" panose="020B0604020202020204" pitchFamily="34" charset="0"/>
              <a:buChar char="•"/>
            </a:pPr>
            <a:r>
              <a:rPr lang="en-GB" sz="2400" dirty="0"/>
              <a:t>F</a:t>
            </a:r>
            <a:r>
              <a:rPr lang="en-BE" sz="2400" dirty="0"/>
              <a:t>ast-forward</a:t>
            </a:r>
          </a:p>
          <a:p>
            <a:pPr marL="285750" indent="-285750">
              <a:buFont typeface="Arial" panose="020B0604020202020204" pitchFamily="34" charset="0"/>
              <a:buChar char="•"/>
            </a:pPr>
            <a:r>
              <a:rPr lang="en-BE" sz="2400" dirty="0"/>
              <a:t>Squash</a:t>
            </a:r>
          </a:p>
          <a:p>
            <a:pPr marL="285750" indent="-285750">
              <a:buFont typeface="Arial" panose="020B0604020202020204" pitchFamily="34" charset="0"/>
              <a:buChar char="•"/>
            </a:pPr>
            <a:r>
              <a:rPr lang="en-GB" sz="2400" dirty="0"/>
              <a:t>T</a:t>
            </a:r>
            <a:r>
              <a:rPr lang="en-BE" sz="2400" dirty="0"/>
              <a:t>hree-way merge</a:t>
            </a:r>
          </a:p>
        </p:txBody>
      </p:sp>
      <p:grpSp>
        <p:nvGrpSpPr>
          <p:cNvPr id="57" name="Group 56">
            <a:extLst>
              <a:ext uri="{FF2B5EF4-FFF2-40B4-BE49-F238E27FC236}">
                <a16:creationId xmlns:a16="http://schemas.microsoft.com/office/drawing/2014/main" id="{03E3B2F7-947B-51CA-4DC0-3742A32D5F38}"/>
              </a:ext>
            </a:extLst>
          </p:cNvPr>
          <p:cNvGrpSpPr/>
          <p:nvPr/>
        </p:nvGrpSpPr>
        <p:grpSpPr>
          <a:xfrm>
            <a:off x="190925" y="3888322"/>
            <a:ext cx="4953918" cy="2718082"/>
            <a:chOff x="190925" y="3888322"/>
            <a:chExt cx="4953918" cy="2718082"/>
          </a:xfrm>
        </p:grpSpPr>
        <p:pic>
          <p:nvPicPr>
            <p:cNvPr id="3074" name="Picture 2" descr="The difference between git merge and git merge --no-ff is easy to  understand - Programmer Sought">
              <a:extLst>
                <a:ext uri="{FF2B5EF4-FFF2-40B4-BE49-F238E27FC236}">
                  <a16:creationId xmlns:a16="http://schemas.microsoft.com/office/drawing/2014/main" id="{E7EBDA94-F3C4-3B7D-0D3A-2F8541E065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115" y="3888322"/>
              <a:ext cx="4888728" cy="2718082"/>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90D972-56BF-FDFE-A5E4-8A2DF0947AA6}"/>
                </a:ext>
              </a:extLst>
            </p:cNvPr>
            <p:cNvSpPr txBox="1"/>
            <p:nvPr/>
          </p:nvSpPr>
          <p:spPr>
            <a:xfrm>
              <a:off x="190925" y="4478215"/>
              <a:ext cx="1004830" cy="230832"/>
            </a:xfrm>
            <a:prstGeom prst="rect">
              <a:avLst/>
            </a:prstGeom>
            <a:noFill/>
          </p:spPr>
          <p:txBody>
            <a:bodyPr wrap="square" rtlCol="0">
              <a:spAutoFit/>
            </a:bodyPr>
            <a:lstStyle/>
            <a:p>
              <a:r>
                <a:rPr lang="en-GB" sz="900" dirty="0">
                  <a:solidFill>
                    <a:srgbClr val="000000"/>
                  </a:solidFill>
                </a:rPr>
                <a:t>T</a:t>
              </a:r>
              <a:r>
                <a:rPr lang="en-BE" sz="900" dirty="0">
                  <a:solidFill>
                    <a:srgbClr val="000000"/>
                  </a:solidFill>
                </a:rPr>
                <a:t>hree-way merge</a:t>
              </a:r>
            </a:p>
          </p:txBody>
        </p:sp>
      </p:grpSp>
      <p:sp>
        <p:nvSpPr>
          <p:cNvPr id="7" name="TextBox 6">
            <a:extLst>
              <a:ext uri="{FF2B5EF4-FFF2-40B4-BE49-F238E27FC236}">
                <a16:creationId xmlns:a16="http://schemas.microsoft.com/office/drawing/2014/main" id="{560FFB3E-8785-224B-8937-A028B94231C3}"/>
              </a:ext>
            </a:extLst>
          </p:cNvPr>
          <p:cNvSpPr txBox="1"/>
          <p:nvPr/>
        </p:nvSpPr>
        <p:spPr>
          <a:xfrm>
            <a:off x="863686" y="6610324"/>
            <a:ext cx="3824291" cy="230832"/>
          </a:xfrm>
          <a:prstGeom prst="rect">
            <a:avLst/>
          </a:prstGeom>
          <a:noFill/>
        </p:spPr>
        <p:txBody>
          <a:bodyPr wrap="square">
            <a:spAutoFit/>
          </a:bodyPr>
          <a:lstStyle/>
          <a:p>
            <a:r>
              <a:rPr lang="en-BE" sz="900" dirty="0"/>
              <a:t>https://www.programmersought.com/article/74045324711/</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 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7"/>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dissolv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dissolv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dissolve">
                                      <p:cBhvr>
                                        <p:cTn id="33" dur="500"/>
                                        <p:tgtEl>
                                          <p:spTgt spid="5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3"/>
          <a:stretch>
            <a:fillRect/>
          </a:stretch>
        </p:blipFill>
        <p:spPr>
          <a:xfrm>
            <a:off x="6336659" y="4596000"/>
            <a:ext cx="1253530" cy="1058918"/>
          </a:xfrm>
          <a:prstGeom prst="rect">
            <a:avLst/>
          </a:prstGeom>
        </p:spPr>
      </p:pic>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67" name="Group 18466">
            <a:extLst>
              <a:ext uri="{FF2B5EF4-FFF2-40B4-BE49-F238E27FC236}">
                <a16:creationId xmlns:a16="http://schemas.microsoft.com/office/drawing/2014/main" id="{7CAFAFF8-7310-C284-CF6B-41B9943DF1CE}"/>
              </a:ext>
            </a:extLst>
          </p:cNvPr>
          <p:cNvGrpSpPr/>
          <p:nvPr/>
        </p:nvGrpSpPr>
        <p:grpSpPr>
          <a:xfrm>
            <a:off x="9100321" y="1278103"/>
            <a:ext cx="425545" cy="582581"/>
            <a:chOff x="8999809" y="2443284"/>
            <a:chExt cx="425545" cy="582581"/>
          </a:xfrm>
        </p:grpSpPr>
        <p:pic>
          <p:nvPicPr>
            <p:cNvPr id="18462" name="Picture 2" descr="What Is a Git Merge Fast Forward?">
              <a:extLst>
                <a:ext uri="{FF2B5EF4-FFF2-40B4-BE49-F238E27FC236}">
                  <a16:creationId xmlns:a16="http://schemas.microsoft.com/office/drawing/2014/main" id="{28E07491-F06A-7438-40A2-E554EFA3B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92" r="40639" b="85323"/>
            <a:stretch/>
          </p:blipFill>
          <p:spPr bwMode="auto">
            <a:xfrm>
              <a:off x="8999809" y="2443284"/>
              <a:ext cx="425545" cy="582581"/>
            </a:xfrm>
            <a:prstGeom prst="rect">
              <a:avLst/>
            </a:prstGeom>
            <a:noFill/>
            <a:extLst>
              <a:ext uri="{909E8E84-426E-40DD-AFC4-6F175D3DCCD1}">
                <a14:hiddenFill xmlns:a14="http://schemas.microsoft.com/office/drawing/2010/main">
                  <a:solidFill>
                    <a:srgbClr val="FFFFFF"/>
                  </a:solidFill>
                </a14:hiddenFill>
              </a:ext>
            </a:extLst>
          </p:spPr>
        </p:pic>
        <p:sp>
          <p:nvSpPr>
            <p:cNvPr id="18466" name="Oval 18465">
              <a:extLst>
                <a:ext uri="{FF2B5EF4-FFF2-40B4-BE49-F238E27FC236}">
                  <a16:creationId xmlns:a16="http://schemas.microsoft.com/office/drawing/2014/main" id="{E07D8E11-073A-D0EC-C575-59B3F309EAFA}"/>
                </a:ext>
              </a:extLst>
            </p:cNvPr>
            <p:cNvSpPr/>
            <p:nvPr/>
          </p:nvSpPr>
          <p:spPr>
            <a:xfrm>
              <a:off x="8999809" y="2848285"/>
              <a:ext cx="45719" cy="1775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68" name="Picture 2" descr="What Is a Git Merge Fast Forward?">
            <a:extLst>
              <a:ext uri="{FF2B5EF4-FFF2-40B4-BE49-F238E27FC236}">
                <a16:creationId xmlns:a16="http://schemas.microsoft.com/office/drawing/2014/main" id="{536C06EB-A2AC-7EBB-DC36-A74E619CAC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787" r="47785" b="35881"/>
          <a:stretch/>
        </p:blipFill>
        <p:spPr bwMode="auto">
          <a:xfrm>
            <a:off x="8306107" y="1265733"/>
            <a:ext cx="845066" cy="2545126"/>
          </a:xfrm>
          <a:prstGeom prst="rect">
            <a:avLst/>
          </a:prstGeom>
          <a:noFill/>
          <a:extLst>
            <a:ext uri="{909E8E84-426E-40DD-AFC4-6F175D3DCCD1}">
              <a14:hiddenFill xmlns:a14="http://schemas.microsoft.com/office/drawing/2010/main">
                <a:solidFill>
                  <a:srgbClr val="FFFFFF"/>
                </a:solidFill>
              </a14:hiddenFill>
            </a:ext>
          </a:extLst>
        </p:spPr>
      </p:pic>
      <p:pic>
        <p:nvPicPr>
          <p:cNvPr id="18469" name="Picture 2" descr="What Is a Git Merge Fast Forward?">
            <a:extLst>
              <a:ext uri="{FF2B5EF4-FFF2-40B4-BE49-F238E27FC236}">
                <a16:creationId xmlns:a16="http://schemas.microsoft.com/office/drawing/2014/main" id="{AC85E34A-7D12-18FD-E56D-1D1D5BDBCE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34" t="14650" r="40639" b="39752"/>
          <a:stretch/>
        </p:blipFill>
        <p:spPr bwMode="auto">
          <a:xfrm>
            <a:off x="9100321" y="1877225"/>
            <a:ext cx="428685" cy="1809962"/>
          </a:xfrm>
          <a:prstGeom prst="rect">
            <a:avLst/>
          </a:prstGeom>
          <a:noFill/>
          <a:extLst>
            <a:ext uri="{909E8E84-426E-40DD-AFC4-6F175D3DCCD1}">
              <a14:hiddenFill xmlns:a14="http://schemas.microsoft.com/office/drawing/2010/main">
                <a:solidFill>
                  <a:srgbClr val="FFFFFF"/>
                </a:solidFill>
              </a14:hiddenFill>
            </a:ext>
          </a:extLst>
        </p:spPr>
      </p:pic>
      <p:grpSp>
        <p:nvGrpSpPr>
          <p:cNvPr id="18482" name="Group 18481">
            <a:extLst>
              <a:ext uri="{FF2B5EF4-FFF2-40B4-BE49-F238E27FC236}">
                <a16:creationId xmlns:a16="http://schemas.microsoft.com/office/drawing/2014/main" id="{C5EA4F5F-CDBA-8365-E8A7-4A18C7B2658F}"/>
              </a:ext>
            </a:extLst>
          </p:cNvPr>
          <p:cNvGrpSpPr/>
          <p:nvPr/>
        </p:nvGrpSpPr>
        <p:grpSpPr>
          <a:xfrm>
            <a:off x="6331664" y="1283550"/>
            <a:ext cx="1903973" cy="3280945"/>
            <a:chOff x="6331664" y="1283550"/>
            <a:chExt cx="1903973" cy="3280945"/>
          </a:xfrm>
        </p:grpSpPr>
        <p:sp>
          <p:nvSpPr>
            <p:cNvPr id="18470" name="TextBox 18469">
              <a:extLst>
                <a:ext uri="{FF2B5EF4-FFF2-40B4-BE49-F238E27FC236}">
                  <a16:creationId xmlns:a16="http://schemas.microsoft.com/office/drawing/2014/main" id="{F2E5925C-C53E-62AA-5ED2-42A1F99C38E2}"/>
                </a:ext>
              </a:extLst>
            </p:cNvPr>
            <p:cNvSpPr txBox="1"/>
            <p:nvPr/>
          </p:nvSpPr>
          <p:spPr>
            <a:xfrm>
              <a:off x="6331664" y="4225941"/>
              <a:ext cx="1752734" cy="338554"/>
            </a:xfrm>
            <a:prstGeom prst="rect">
              <a:avLst/>
            </a:prstGeom>
            <a:solidFill>
              <a:schemeClr val="bg1"/>
            </a:solidFill>
            <a:ln w="28575">
              <a:solidFill>
                <a:schemeClr val="bg1"/>
              </a:solidFill>
            </a:ln>
          </p:spPr>
          <p:txBody>
            <a:bodyPr wrap="square">
              <a:spAutoFit/>
            </a:bodyPr>
            <a:lstStyle/>
            <a:p>
              <a:r>
                <a:rPr lang="en-US" sz="1600" dirty="0"/>
                <a:t>three-way merge</a:t>
              </a:r>
              <a:endParaRPr lang="en-BE" sz="1600" dirty="0"/>
            </a:p>
          </p:txBody>
        </p:sp>
        <p:grpSp>
          <p:nvGrpSpPr>
            <p:cNvPr id="18476" name="Group 18475">
              <a:extLst>
                <a:ext uri="{FF2B5EF4-FFF2-40B4-BE49-F238E27FC236}">
                  <a16:creationId xmlns:a16="http://schemas.microsoft.com/office/drawing/2014/main" id="{61189416-1C4D-7E8C-FD02-18722E2372AF}"/>
                </a:ext>
              </a:extLst>
            </p:cNvPr>
            <p:cNvGrpSpPr/>
            <p:nvPr/>
          </p:nvGrpSpPr>
          <p:grpSpPr>
            <a:xfrm>
              <a:off x="6482903" y="1283550"/>
              <a:ext cx="1752734" cy="2641090"/>
              <a:chOff x="6482903" y="1422450"/>
              <a:chExt cx="1752734" cy="2641090"/>
            </a:xfrm>
          </p:grpSpPr>
          <p:pic>
            <p:nvPicPr>
              <p:cNvPr id="18463" name="Picture 2" descr="What Is a Git Merge Fast Forward?">
                <a:extLst>
                  <a:ext uri="{FF2B5EF4-FFF2-40B4-BE49-F238E27FC236}">
                    <a16:creationId xmlns:a16="http://schemas.microsoft.com/office/drawing/2014/main" id="{0A06A548-DF9B-A65D-8B53-1689E81861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8000" b="33464"/>
              <a:stretch/>
            </p:blipFill>
            <p:spPr bwMode="auto">
              <a:xfrm>
                <a:off x="6482903" y="1422450"/>
                <a:ext cx="1752734" cy="2641090"/>
              </a:xfrm>
              <a:prstGeom prst="rect">
                <a:avLst/>
              </a:prstGeom>
              <a:noFill/>
              <a:extLst>
                <a:ext uri="{909E8E84-426E-40DD-AFC4-6F175D3DCCD1}">
                  <a14:hiddenFill xmlns:a14="http://schemas.microsoft.com/office/drawing/2010/main">
                    <a:solidFill>
                      <a:srgbClr val="FFFFFF"/>
                    </a:solidFill>
                  </a14:hiddenFill>
                </a:ext>
              </a:extLst>
            </p:spPr>
          </p:pic>
          <p:sp>
            <p:nvSpPr>
              <p:cNvPr id="18471" name="Oval 18470">
                <a:extLst>
                  <a:ext uri="{FF2B5EF4-FFF2-40B4-BE49-F238E27FC236}">
                    <a16:creationId xmlns:a16="http://schemas.microsoft.com/office/drawing/2014/main" id="{643DF43C-D006-EAD5-532C-F6ADA463E95B}"/>
                  </a:ext>
                </a:extLst>
              </p:cNvPr>
              <p:cNvSpPr/>
              <p:nvPr/>
            </p:nvSpPr>
            <p:spPr>
              <a:xfrm>
                <a:off x="7237691" y="3890786"/>
                <a:ext cx="160335" cy="141249"/>
              </a:xfrm>
              <a:prstGeom prst="ellipse">
                <a:avLst/>
              </a:prstGeom>
              <a:solidFill>
                <a:schemeClr val="accent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72" name="Rectangle 18471">
                <a:extLst>
                  <a:ext uri="{FF2B5EF4-FFF2-40B4-BE49-F238E27FC236}">
                    <a16:creationId xmlns:a16="http://schemas.microsoft.com/office/drawing/2014/main" id="{CCEF6AD8-79AD-AC9B-825E-367F9AE4A7ED}"/>
                  </a:ext>
                </a:extLst>
              </p:cNvPr>
              <p:cNvSpPr/>
              <p:nvPr/>
            </p:nvSpPr>
            <p:spPr>
              <a:xfrm>
                <a:off x="6679521" y="3355239"/>
                <a:ext cx="531159" cy="32180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74" name="Picture 18473">
                <a:extLst>
                  <a:ext uri="{FF2B5EF4-FFF2-40B4-BE49-F238E27FC236}">
                    <a16:creationId xmlns:a16="http://schemas.microsoft.com/office/drawing/2014/main" id="{DB5299BF-646F-7BF0-8CF5-0D105D337BA2}"/>
                  </a:ext>
                </a:extLst>
              </p:cNvPr>
              <p:cNvPicPr>
                <a:picLocks noChangeAspect="1"/>
              </p:cNvPicPr>
              <p:nvPr/>
            </p:nvPicPr>
            <p:blipFill>
              <a:blip r:embed="rId8"/>
              <a:stretch>
                <a:fillRect/>
              </a:stretch>
            </p:blipFill>
            <p:spPr>
              <a:xfrm rot="18678133">
                <a:off x="6792762" y="3362452"/>
                <a:ext cx="251412" cy="692936"/>
              </a:xfrm>
              <a:prstGeom prst="rect">
                <a:avLst/>
              </a:prstGeom>
            </p:spPr>
          </p:pic>
          <p:pic>
            <p:nvPicPr>
              <p:cNvPr id="18475" name="Picture 18474">
                <a:extLst>
                  <a:ext uri="{FF2B5EF4-FFF2-40B4-BE49-F238E27FC236}">
                    <a16:creationId xmlns:a16="http://schemas.microsoft.com/office/drawing/2014/main" id="{BC5449AE-6876-3F88-426F-301AEEAD425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39" b="93976" l="9804" r="88235">
                            <a14:foregroundMark x1="50980" y1="93976" x2="50980" y2="93976"/>
                            <a14:foregroundMark x1="33333" y1="84337" x2="33333" y2="84337"/>
                            <a14:foregroundMark x1="27451" y1="71084" x2="27451" y2="71084"/>
                          </a14:backgroundRemoval>
                        </a14:imgEffect>
                      </a14:imgLayer>
                    </a14:imgProps>
                  </a:ext>
                </a:extLst>
              </a:blip>
              <a:stretch>
                <a:fillRect/>
              </a:stretch>
            </p:blipFill>
            <p:spPr>
              <a:xfrm>
                <a:off x="7212855" y="3652636"/>
                <a:ext cx="185171" cy="228191"/>
              </a:xfrm>
              <a:prstGeom prst="rect">
                <a:avLst/>
              </a:prstGeom>
            </p:spPr>
          </p:pic>
        </p:grpSp>
      </p:grpSp>
      <p:grpSp>
        <p:nvGrpSpPr>
          <p:cNvPr id="18481" name="Group 18480">
            <a:extLst>
              <a:ext uri="{FF2B5EF4-FFF2-40B4-BE49-F238E27FC236}">
                <a16:creationId xmlns:a16="http://schemas.microsoft.com/office/drawing/2014/main" id="{39215693-7026-2E5F-82D0-3FCB5BF08627}"/>
              </a:ext>
            </a:extLst>
          </p:cNvPr>
          <p:cNvGrpSpPr/>
          <p:nvPr/>
        </p:nvGrpSpPr>
        <p:grpSpPr>
          <a:xfrm>
            <a:off x="4987191" y="2814826"/>
            <a:ext cx="1894751" cy="573798"/>
            <a:chOff x="4987191" y="2814826"/>
            <a:chExt cx="1894751" cy="573798"/>
          </a:xfrm>
        </p:grpSpPr>
        <p:sp>
          <p:nvSpPr>
            <p:cNvPr id="18477" name="TextBox 18476">
              <a:extLst>
                <a:ext uri="{FF2B5EF4-FFF2-40B4-BE49-F238E27FC236}">
                  <a16:creationId xmlns:a16="http://schemas.microsoft.com/office/drawing/2014/main" id="{ADD885A3-CF29-B076-FF9D-F1C66A7CDB3F}"/>
                </a:ext>
              </a:extLst>
            </p:cNvPr>
            <p:cNvSpPr txBox="1"/>
            <p:nvPr/>
          </p:nvSpPr>
          <p:spPr>
            <a:xfrm>
              <a:off x="4987191" y="3080847"/>
              <a:ext cx="1136108" cy="307777"/>
            </a:xfrm>
            <a:prstGeom prst="rect">
              <a:avLst/>
            </a:prstGeom>
            <a:noFill/>
            <a:ln w="28575">
              <a:solidFill>
                <a:srgbClr val="166623"/>
              </a:solidFill>
            </a:ln>
          </p:spPr>
          <p:txBody>
            <a:bodyPr wrap="square" rtlCol="0">
              <a:spAutoFit/>
            </a:bodyPr>
            <a:lstStyle/>
            <a:p>
              <a:r>
                <a:rPr lang="en-BE" sz="1400" dirty="0"/>
                <a:t>Split history</a:t>
              </a:r>
            </a:p>
          </p:txBody>
        </p:sp>
        <p:cxnSp>
          <p:nvCxnSpPr>
            <p:cNvPr id="18478" name="Straight Arrow Connector 18477">
              <a:extLst>
                <a:ext uri="{FF2B5EF4-FFF2-40B4-BE49-F238E27FC236}">
                  <a16:creationId xmlns:a16="http://schemas.microsoft.com/office/drawing/2014/main" id="{C51875FF-6108-C48A-CCEB-7DFDCDF437F8}"/>
                </a:ext>
              </a:extLst>
            </p:cNvPr>
            <p:cNvCxnSpPr>
              <a:cxnSpLocks/>
              <a:stCxn id="18477" idx="3"/>
            </p:cNvCxnSpPr>
            <p:nvPr/>
          </p:nvCxnSpPr>
          <p:spPr>
            <a:xfrm flipV="1">
              <a:off x="6123299" y="2814826"/>
              <a:ext cx="758643" cy="419910"/>
            </a:xfrm>
            <a:prstGeom prst="straightConnector1">
              <a:avLst/>
            </a:prstGeom>
            <a:ln w="5715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87" name="Group 18486">
            <a:extLst>
              <a:ext uri="{FF2B5EF4-FFF2-40B4-BE49-F238E27FC236}">
                <a16:creationId xmlns:a16="http://schemas.microsoft.com/office/drawing/2014/main" id="{51AD44D3-6D23-7752-D1B4-35E27B639E4A}"/>
              </a:ext>
            </a:extLst>
          </p:cNvPr>
          <p:cNvGrpSpPr/>
          <p:nvPr/>
        </p:nvGrpSpPr>
        <p:grpSpPr>
          <a:xfrm>
            <a:off x="9668132" y="1222975"/>
            <a:ext cx="2311662" cy="3969402"/>
            <a:chOff x="9818607" y="1222975"/>
            <a:chExt cx="2311662" cy="3969402"/>
          </a:xfrm>
        </p:grpSpPr>
        <p:pic>
          <p:nvPicPr>
            <p:cNvPr id="4098" name="Picture 2" descr="What Is a Git Merge Fast Forward?">
              <a:extLst>
                <a:ext uri="{FF2B5EF4-FFF2-40B4-BE49-F238E27FC236}">
                  <a16:creationId xmlns:a16="http://schemas.microsoft.com/office/drawing/2014/main" id="{81B1B7DD-9750-FBE9-76B9-6F8896BA8D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988"/>
            <a:stretch/>
          </p:blipFill>
          <p:spPr bwMode="auto">
            <a:xfrm>
              <a:off x="9818607" y="1222975"/>
              <a:ext cx="2136811" cy="3969402"/>
            </a:xfrm>
            <a:prstGeom prst="rect">
              <a:avLst/>
            </a:prstGeom>
            <a:noFill/>
            <a:extLst>
              <a:ext uri="{909E8E84-426E-40DD-AFC4-6F175D3DCCD1}">
                <a14:hiddenFill xmlns:a14="http://schemas.microsoft.com/office/drawing/2010/main">
                  <a:solidFill>
                    <a:srgbClr val="FFFFFF"/>
                  </a:solidFill>
                </a14:hiddenFill>
              </a:ext>
            </a:extLst>
          </p:spPr>
        </p:pic>
        <p:sp>
          <p:nvSpPr>
            <p:cNvPr id="18483" name="TextBox 18482">
              <a:extLst>
                <a:ext uri="{FF2B5EF4-FFF2-40B4-BE49-F238E27FC236}">
                  <a16:creationId xmlns:a16="http://schemas.microsoft.com/office/drawing/2014/main" id="{6805A9C0-4F0F-08A7-BB2A-98C0E6322801}"/>
                </a:ext>
              </a:extLst>
            </p:cNvPr>
            <p:cNvSpPr txBox="1"/>
            <p:nvPr/>
          </p:nvSpPr>
          <p:spPr>
            <a:xfrm>
              <a:off x="10924117" y="2742344"/>
              <a:ext cx="1206152" cy="307777"/>
            </a:xfrm>
            <a:prstGeom prst="rect">
              <a:avLst/>
            </a:prstGeom>
            <a:noFill/>
            <a:ln w="28575">
              <a:solidFill>
                <a:srgbClr val="166623"/>
              </a:solidFill>
            </a:ln>
          </p:spPr>
          <p:txBody>
            <a:bodyPr wrap="square" rtlCol="0">
              <a:spAutoFit/>
            </a:bodyPr>
            <a:lstStyle/>
            <a:p>
              <a:r>
                <a:rPr lang="en-BE" sz="1400" dirty="0"/>
                <a:t>Linear history</a:t>
              </a:r>
            </a:p>
          </p:txBody>
        </p:sp>
      </p:grpSp>
      <p:grpSp>
        <p:nvGrpSpPr>
          <p:cNvPr id="18490" name="Group 18489">
            <a:extLst>
              <a:ext uri="{FF2B5EF4-FFF2-40B4-BE49-F238E27FC236}">
                <a16:creationId xmlns:a16="http://schemas.microsoft.com/office/drawing/2014/main" id="{16E7013D-A56E-AF36-EBC2-7C3B1E7BD140}"/>
              </a:ext>
            </a:extLst>
          </p:cNvPr>
          <p:cNvGrpSpPr/>
          <p:nvPr/>
        </p:nvGrpSpPr>
        <p:grpSpPr>
          <a:xfrm>
            <a:off x="8612308" y="3905505"/>
            <a:ext cx="1923080" cy="1299242"/>
            <a:chOff x="8910826" y="3893135"/>
            <a:chExt cx="1923080" cy="1299242"/>
          </a:xfrm>
        </p:grpSpPr>
        <p:sp>
          <p:nvSpPr>
            <p:cNvPr id="18488" name="Left Brace 18487">
              <a:extLst>
                <a:ext uri="{FF2B5EF4-FFF2-40B4-BE49-F238E27FC236}">
                  <a16:creationId xmlns:a16="http://schemas.microsoft.com/office/drawing/2014/main" id="{A0BE1505-5BEB-2B04-55C3-5625CBED3E15}"/>
                </a:ext>
              </a:extLst>
            </p:cNvPr>
            <p:cNvSpPr/>
            <p:nvPr/>
          </p:nvSpPr>
          <p:spPr>
            <a:xfrm>
              <a:off x="10440366" y="3893135"/>
              <a:ext cx="393540" cy="129924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8489" name="TextBox 18488">
              <a:extLst>
                <a:ext uri="{FF2B5EF4-FFF2-40B4-BE49-F238E27FC236}">
                  <a16:creationId xmlns:a16="http://schemas.microsoft.com/office/drawing/2014/main" id="{607CFC4E-DBAB-F803-BED2-0B4E80A16FDC}"/>
                </a:ext>
              </a:extLst>
            </p:cNvPr>
            <p:cNvSpPr txBox="1"/>
            <p:nvPr/>
          </p:nvSpPr>
          <p:spPr>
            <a:xfrm>
              <a:off x="8910826" y="4281146"/>
              <a:ext cx="1444855" cy="523220"/>
            </a:xfrm>
            <a:prstGeom prst="rect">
              <a:avLst/>
            </a:prstGeom>
            <a:noFill/>
            <a:ln w="28575">
              <a:solidFill>
                <a:srgbClr val="C00000"/>
              </a:solidFill>
            </a:ln>
          </p:spPr>
          <p:txBody>
            <a:bodyPr wrap="square" rtlCol="0">
              <a:spAutoFit/>
            </a:bodyPr>
            <a:lstStyle/>
            <a:p>
              <a:pPr algn="ctr"/>
              <a:r>
                <a:rPr lang="en-BE" sz="1400" dirty="0">
                  <a:solidFill>
                    <a:srgbClr val="000000"/>
                  </a:solidFill>
                </a:rPr>
                <a:t>New </a:t>
              </a:r>
            </a:p>
            <a:p>
              <a:pPr algn="ctr"/>
              <a:r>
                <a:rPr lang="en-BE" sz="1400" dirty="0">
                  <a:solidFill>
                    <a:srgbClr val="000000"/>
                  </a:solidFill>
                </a:rPr>
                <a:t>IDs and timelines</a:t>
              </a:r>
            </a:p>
          </p:txBody>
        </p:sp>
      </p:grpSp>
      <p:sp>
        <p:nvSpPr>
          <p:cNvPr id="18491" name="TextBox 18490">
            <a:extLst>
              <a:ext uri="{FF2B5EF4-FFF2-40B4-BE49-F238E27FC236}">
                <a16:creationId xmlns:a16="http://schemas.microsoft.com/office/drawing/2014/main" id="{7629AE94-F293-AC72-CD3E-1550F4130D5B}"/>
              </a:ext>
            </a:extLst>
          </p:cNvPr>
          <p:cNvSpPr txBox="1"/>
          <p:nvPr/>
        </p:nvSpPr>
        <p:spPr>
          <a:xfrm>
            <a:off x="8663446" y="5438378"/>
            <a:ext cx="3384470" cy="307777"/>
          </a:xfrm>
          <a:prstGeom prst="rect">
            <a:avLst/>
          </a:prstGeom>
          <a:noFill/>
          <a:ln w="28575">
            <a:solidFill>
              <a:srgbClr val="C00000"/>
            </a:solidFill>
          </a:ln>
        </p:spPr>
        <p:txBody>
          <a:bodyPr wrap="square">
            <a:spAutoFit/>
          </a:bodyPr>
          <a:lstStyle/>
          <a:p>
            <a:r>
              <a:rPr lang="en-BE" sz="1400" dirty="0"/>
              <a:t>git rebase  - rewrites the history of commits</a:t>
            </a:r>
          </a:p>
        </p:txBody>
      </p:sp>
      <p:grpSp>
        <p:nvGrpSpPr>
          <p:cNvPr id="4096" name="Group 4095">
            <a:extLst>
              <a:ext uri="{FF2B5EF4-FFF2-40B4-BE49-F238E27FC236}">
                <a16:creationId xmlns:a16="http://schemas.microsoft.com/office/drawing/2014/main" id="{A9211336-7ED9-F0C9-9F3A-85D2704C5FE5}"/>
              </a:ext>
            </a:extLst>
          </p:cNvPr>
          <p:cNvGrpSpPr/>
          <p:nvPr/>
        </p:nvGrpSpPr>
        <p:grpSpPr>
          <a:xfrm>
            <a:off x="9525866" y="5879939"/>
            <a:ext cx="2117329" cy="742668"/>
            <a:chOff x="9525866" y="5879939"/>
            <a:chExt cx="2117329" cy="742668"/>
          </a:xfrm>
        </p:grpSpPr>
        <p:grpSp>
          <p:nvGrpSpPr>
            <p:cNvPr id="18494" name="Group 18493">
              <a:extLst>
                <a:ext uri="{FF2B5EF4-FFF2-40B4-BE49-F238E27FC236}">
                  <a16:creationId xmlns:a16="http://schemas.microsoft.com/office/drawing/2014/main" id="{22F3EE4E-198D-776B-3087-2C832DE58198}"/>
                </a:ext>
              </a:extLst>
            </p:cNvPr>
            <p:cNvGrpSpPr/>
            <p:nvPr/>
          </p:nvGrpSpPr>
          <p:grpSpPr>
            <a:xfrm>
              <a:off x="9525866" y="6241162"/>
              <a:ext cx="2117329" cy="381445"/>
              <a:chOff x="9479314" y="6258540"/>
              <a:chExt cx="2117329" cy="381445"/>
            </a:xfrm>
          </p:grpSpPr>
          <p:sp>
            <p:nvSpPr>
              <p:cNvPr id="18492" name="TextBox 18491">
                <a:extLst>
                  <a:ext uri="{FF2B5EF4-FFF2-40B4-BE49-F238E27FC236}">
                    <a16:creationId xmlns:a16="http://schemas.microsoft.com/office/drawing/2014/main" id="{8E1D92AE-7EB4-0678-6B31-798F1458E2AF}"/>
                  </a:ext>
                </a:extLst>
              </p:cNvPr>
              <p:cNvSpPr txBox="1"/>
              <p:nvPr/>
            </p:nvSpPr>
            <p:spPr>
              <a:xfrm>
                <a:off x="9479314" y="6279986"/>
                <a:ext cx="1752734" cy="338554"/>
              </a:xfrm>
              <a:prstGeom prst="rect">
                <a:avLst/>
              </a:prstGeom>
              <a:noFill/>
            </p:spPr>
            <p:txBody>
              <a:bodyPr wrap="square" rtlCol="0">
                <a:spAutoFit/>
              </a:bodyPr>
              <a:lstStyle/>
              <a:p>
                <a:r>
                  <a:rPr lang="en-BE" sz="1600" dirty="0"/>
                  <a:t>Public Repositories</a:t>
                </a:r>
              </a:p>
            </p:txBody>
          </p:sp>
          <p:pic>
            <p:nvPicPr>
              <p:cNvPr id="1849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8A4E814-276C-CAEB-6916-3EFA2C1AF65F}"/>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215198" y="6258540"/>
                <a:ext cx="381445" cy="381445"/>
              </a:xfrm>
              <a:prstGeom prst="rect">
                <a:avLst/>
              </a:prstGeom>
              <a:noFill/>
              <a:extLst>
                <a:ext uri="{909E8E84-426E-40DD-AFC4-6F175D3DCCD1}">
                  <a14:hiddenFill xmlns:a14="http://schemas.microsoft.com/office/drawing/2010/main">
                    <a:solidFill>
                      <a:srgbClr val="FFFFFF"/>
                    </a:solidFill>
                  </a14:hiddenFill>
                </a:ext>
              </a:extLst>
            </p:spPr>
          </p:pic>
        </p:grpSp>
        <p:sp>
          <p:nvSpPr>
            <p:cNvPr id="18495" name="Down Arrow 18494">
              <a:extLst>
                <a:ext uri="{FF2B5EF4-FFF2-40B4-BE49-F238E27FC236}">
                  <a16:creationId xmlns:a16="http://schemas.microsoft.com/office/drawing/2014/main" id="{6C8B001C-5B56-22FD-CA00-1C208C551194}"/>
                </a:ext>
              </a:extLst>
            </p:cNvPr>
            <p:cNvSpPr/>
            <p:nvPr/>
          </p:nvSpPr>
          <p:spPr>
            <a:xfrm>
              <a:off x="10266744" y="5879939"/>
              <a:ext cx="289367" cy="36122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4097" name="Group 4096">
            <a:extLst>
              <a:ext uri="{FF2B5EF4-FFF2-40B4-BE49-F238E27FC236}">
                <a16:creationId xmlns:a16="http://schemas.microsoft.com/office/drawing/2014/main" id="{96D98ABB-A27F-B234-319D-643065ADC95F}"/>
              </a:ext>
            </a:extLst>
          </p:cNvPr>
          <p:cNvGrpSpPr/>
          <p:nvPr/>
        </p:nvGrpSpPr>
        <p:grpSpPr>
          <a:xfrm>
            <a:off x="7450894" y="23732"/>
            <a:ext cx="1695146" cy="1369822"/>
            <a:chOff x="5655759" y="4608707"/>
            <a:chExt cx="1695146" cy="1369822"/>
          </a:xfrm>
        </p:grpSpPr>
        <p:grpSp>
          <p:nvGrpSpPr>
            <p:cNvPr id="4099" name="Group 4098">
              <a:extLst>
                <a:ext uri="{FF2B5EF4-FFF2-40B4-BE49-F238E27FC236}">
                  <a16:creationId xmlns:a16="http://schemas.microsoft.com/office/drawing/2014/main" id="{5985868F-B8EA-DCF4-89D7-EFE592B0A3C1}"/>
                </a:ext>
              </a:extLst>
            </p:cNvPr>
            <p:cNvGrpSpPr/>
            <p:nvPr/>
          </p:nvGrpSpPr>
          <p:grpSpPr>
            <a:xfrm>
              <a:off x="5969993" y="4608707"/>
              <a:ext cx="1380912" cy="1045757"/>
              <a:chOff x="1928604" y="1518451"/>
              <a:chExt cx="1380912" cy="1045757"/>
            </a:xfrm>
          </p:grpSpPr>
          <p:pic>
            <p:nvPicPr>
              <p:cNvPr id="4101" name="Picture 2" descr="Bug, development, problem, scan, software icon - Download on Iconfinder">
                <a:extLst>
                  <a:ext uri="{FF2B5EF4-FFF2-40B4-BE49-F238E27FC236}">
                    <a16:creationId xmlns:a16="http://schemas.microsoft.com/office/drawing/2014/main" id="{6B4DA3BE-7A52-F116-4695-1991D9AED1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718" y="1518451"/>
                <a:ext cx="756428" cy="756428"/>
              </a:xfrm>
              <a:prstGeom prst="rect">
                <a:avLst/>
              </a:prstGeom>
              <a:noFill/>
              <a:extLst>
                <a:ext uri="{909E8E84-426E-40DD-AFC4-6F175D3DCCD1}">
                  <a14:hiddenFill xmlns:a14="http://schemas.microsoft.com/office/drawing/2010/main">
                    <a:solidFill>
                      <a:srgbClr val="FFFFFF"/>
                    </a:solidFill>
                  </a14:hiddenFill>
                </a:ext>
              </a:extLst>
            </p:spPr>
          </p:pic>
          <p:sp>
            <p:nvSpPr>
              <p:cNvPr id="4102" name="TextBox 4101">
                <a:extLst>
                  <a:ext uri="{FF2B5EF4-FFF2-40B4-BE49-F238E27FC236}">
                    <a16:creationId xmlns:a16="http://schemas.microsoft.com/office/drawing/2014/main" id="{155A84B5-94A8-7F54-5BC3-0188152E6AF5}"/>
                  </a:ext>
                </a:extLst>
              </p:cNvPr>
              <p:cNvSpPr txBox="1"/>
              <p:nvPr/>
            </p:nvSpPr>
            <p:spPr>
              <a:xfrm>
                <a:off x="1928604" y="2225654"/>
                <a:ext cx="1380912" cy="338554"/>
              </a:xfrm>
              <a:prstGeom prst="rect">
                <a:avLst/>
              </a:prstGeom>
              <a:noFill/>
            </p:spPr>
            <p:txBody>
              <a:bodyPr wrap="square" rtlCol="0">
                <a:spAutoFit/>
              </a:bodyPr>
              <a:lstStyle/>
              <a:p>
                <a:r>
                  <a:rPr lang="en-GB" sz="1600" dirty="0"/>
                  <a:t>H</a:t>
                </a:r>
                <a:r>
                  <a:rPr lang="en-BE" sz="1600" dirty="0"/>
                  <a:t>ard to debug</a:t>
                </a:r>
              </a:p>
            </p:txBody>
          </p:sp>
        </p:grpSp>
        <p:sp>
          <p:nvSpPr>
            <p:cNvPr id="4100" name="Up Arrow 4099">
              <a:extLst>
                <a:ext uri="{FF2B5EF4-FFF2-40B4-BE49-F238E27FC236}">
                  <a16:creationId xmlns:a16="http://schemas.microsoft.com/office/drawing/2014/main" id="{3844C563-6CB7-8776-639D-22CC7DD98F2C}"/>
                </a:ext>
              </a:extLst>
            </p:cNvPr>
            <p:cNvSpPr/>
            <p:nvPr/>
          </p:nvSpPr>
          <p:spPr>
            <a:xfrm rot="13792080">
              <a:off x="5705108" y="5545495"/>
              <a:ext cx="383685" cy="48238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67"/>
                                        </p:tgtEl>
                                        <p:attrNameLst>
                                          <p:attrName>style.visibility</p:attrName>
                                        </p:attrNameLst>
                                      </p:cBhvr>
                                      <p:to>
                                        <p:strVal val="visible"/>
                                      </p:to>
                                    </p:set>
                                    <p:animEffect transition="in" filter="dissolve">
                                      <p:cBhvr>
                                        <p:cTn id="7" dur="500"/>
                                        <p:tgtEl>
                                          <p:spTgt spid="184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68"/>
                                        </p:tgtEl>
                                        <p:attrNameLst>
                                          <p:attrName>style.visibility</p:attrName>
                                        </p:attrNameLst>
                                      </p:cBhvr>
                                      <p:to>
                                        <p:strVal val="visible"/>
                                      </p:to>
                                    </p:set>
                                    <p:animEffect transition="in" filter="dissolve">
                                      <p:cBhvr>
                                        <p:cTn id="12" dur="500"/>
                                        <p:tgtEl>
                                          <p:spTgt spid="1846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69"/>
                                        </p:tgtEl>
                                        <p:attrNameLst>
                                          <p:attrName>style.visibility</p:attrName>
                                        </p:attrNameLst>
                                      </p:cBhvr>
                                      <p:to>
                                        <p:strVal val="visible"/>
                                      </p:to>
                                    </p:set>
                                    <p:animEffect transition="in" filter="dissolve">
                                      <p:cBhvr>
                                        <p:cTn id="17" dur="500"/>
                                        <p:tgtEl>
                                          <p:spTgt spid="1846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82"/>
                                        </p:tgtEl>
                                        <p:attrNameLst>
                                          <p:attrName>style.visibility</p:attrName>
                                        </p:attrNameLst>
                                      </p:cBhvr>
                                      <p:to>
                                        <p:strVal val="visible"/>
                                      </p:to>
                                    </p:set>
                                    <p:animEffect transition="in" filter="dissolve">
                                      <p:cBhvr>
                                        <p:cTn id="22" dur="500"/>
                                        <p:tgtEl>
                                          <p:spTgt spid="1848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81"/>
                                        </p:tgtEl>
                                        <p:attrNameLst>
                                          <p:attrName>style.visibility</p:attrName>
                                        </p:attrNameLst>
                                      </p:cBhvr>
                                      <p:to>
                                        <p:strVal val="visible"/>
                                      </p:to>
                                    </p:set>
                                    <p:animEffect transition="in" filter="dissolve">
                                      <p:cBhvr>
                                        <p:cTn id="27" dur="500"/>
                                        <p:tgtEl>
                                          <p:spTgt spid="1848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097"/>
                                        </p:tgtEl>
                                        <p:attrNameLst>
                                          <p:attrName>style.visibility</p:attrName>
                                        </p:attrNameLst>
                                      </p:cBhvr>
                                      <p:to>
                                        <p:strVal val="visible"/>
                                      </p:to>
                                    </p:set>
                                    <p:animEffect transition="in" filter="dissolve">
                                      <p:cBhvr>
                                        <p:cTn id="32" dur="500"/>
                                        <p:tgtEl>
                                          <p:spTgt spid="40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487"/>
                                        </p:tgtEl>
                                        <p:attrNameLst>
                                          <p:attrName>style.visibility</p:attrName>
                                        </p:attrNameLst>
                                      </p:cBhvr>
                                      <p:to>
                                        <p:strVal val="visible"/>
                                      </p:to>
                                    </p:set>
                                    <p:animEffect transition="in" filter="dissolve">
                                      <p:cBhvr>
                                        <p:cTn id="42" dur="500"/>
                                        <p:tgtEl>
                                          <p:spTgt spid="1848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490"/>
                                        </p:tgtEl>
                                        <p:attrNameLst>
                                          <p:attrName>style.visibility</p:attrName>
                                        </p:attrNameLst>
                                      </p:cBhvr>
                                      <p:to>
                                        <p:strVal val="visible"/>
                                      </p:to>
                                    </p:set>
                                    <p:animEffect transition="in" filter="dissolve">
                                      <p:cBhvr>
                                        <p:cTn id="47" dur="500"/>
                                        <p:tgtEl>
                                          <p:spTgt spid="1849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8491"/>
                                        </p:tgtEl>
                                        <p:attrNameLst>
                                          <p:attrName>style.visibility</p:attrName>
                                        </p:attrNameLst>
                                      </p:cBhvr>
                                      <p:to>
                                        <p:strVal val="visible"/>
                                      </p:to>
                                    </p:set>
                                    <p:animEffect transition="in" filter="dissolve">
                                      <p:cBhvr>
                                        <p:cTn id="50" dur="500"/>
                                        <p:tgtEl>
                                          <p:spTgt spid="1849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096"/>
                                        </p:tgtEl>
                                        <p:attrNameLst>
                                          <p:attrName>style.visibility</p:attrName>
                                        </p:attrNameLst>
                                      </p:cBhvr>
                                      <p:to>
                                        <p:strVal val="visible"/>
                                      </p:to>
                                    </p:set>
                                    <p:animEffect transition="in" filter="dissolve">
                                      <p:cBhvr>
                                        <p:cTn id="55" dur="500"/>
                                        <p:tgtEl>
                                          <p:spTgt spid="409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097"/>
                                        </p:tgtEl>
                                        <p:attrNameLst>
                                          <p:attrName>style.visibility</p:attrName>
                                        </p:attrNameLst>
                                      </p:cBhvr>
                                      <p:to>
                                        <p:strVal val="visible"/>
                                      </p:to>
                                    </p:set>
                                    <p:animEffect transition="in" filter="dissolve">
                                      <p:cBhvr>
                                        <p:cTn id="60" dur="5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Groups and group projects</a:t>
            </a:r>
          </a:p>
          <a:p>
            <a:r>
              <a:rPr lang="en-BE" dirty="0"/>
              <a:t>Senior Design Competion – Molly Marks visit (09/06)</a:t>
            </a:r>
          </a:p>
        </p:txBody>
      </p:sp>
      <p:pic>
        <p:nvPicPr>
          <p:cNvPr id="5" name="Picture 4" descr="A poster of a group of people&#10;&#10;Description automatically generated">
            <a:extLst>
              <a:ext uri="{FF2B5EF4-FFF2-40B4-BE49-F238E27FC236}">
                <a16:creationId xmlns:a16="http://schemas.microsoft.com/office/drawing/2014/main" id="{F5F7FF04-7889-7A26-AB79-43A3C40AFF8B}"/>
              </a:ext>
            </a:extLst>
          </p:cNvPr>
          <p:cNvPicPr>
            <a:picLocks noChangeAspect="1"/>
          </p:cNvPicPr>
          <p:nvPr/>
        </p:nvPicPr>
        <p:blipFill>
          <a:blip r:embed="rId3"/>
          <a:stretch>
            <a:fillRect/>
          </a:stretch>
        </p:blipFill>
        <p:spPr>
          <a:xfrm>
            <a:off x="3192977" y="2171701"/>
            <a:ext cx="4010703" cy="4351338"/>
          </a:xfrm>
          <a:prstGeom prst="rect">
            <a:avLst/>
          </a:prstGeom>
        </p:spPr>
      </p:pic>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8A98-E2AB-A6DF-A6E7-B30046116B23}"/>
              </a:ext>
            </a:extLst>
          </p:cNvPr>
          <p:cNvSpPr>
            <a:spLocks noGrp="1"/>
          </p:cNvSpPr>
          <p:nvPr>
            <p:ph type="title"/>
          </p:nvPr>
        </p:nvSpPr>
        <p:spPr/>
        <p:txBody>
          <a:bodyPr/>
          <a:lstStyle/>
          <a:p>
            <a:r>
              <a:rPr lang="en-BE" dirty="0"/>
              <a:t>Survey</a:t>
            </a:r>
          </a:p>
        </p:txBody>
      </p:sp>
      <p:pic>
        <p:nvPicPr>
          <p:cNvPr id="4098" name="Picture 2" descr="Forms response chart. Question title: 7. How many months of industry software development experience did you have before the beginning of class 472/672&#10;. Number of responses: 27 responses.">
            <a:extLst>
              <a:ext uri="{FF2B5EF4-FFF2-40B4-BE49-F238E27FC236}">
                <a16:creationId xmlns:a16="http://schemas.microsoft.com/office/drawing/2014/main" id="{CB3BD0EC-A6E4-52B6-CF3F-4ECAA1415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329" y="276999"/>
            <a:ext cx="7589038" cy="34417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352CC5-B9BF-1666-F8A3-C2FEA9D7138E}"/>
              </a:ext>
            </a:extLst>
          </p:cNvPr>
          <p:cNvSpPr txBox="1"/>
          <p:nvPr/>
        </p:nvSpPr>
        <p:spPr>
          <a:xfrm>
            <a:off x="928607" y="3783600"/>
            <a:ext cx="10334786" cy="923330"/>
          </a:xfrm>
          <a:prstGeom prst="rect">
            <a:avLst/>
          </a:prstGeom>
          <a:noFill/>
        </p:spPr>
        <p:txBody>
          <a:bodyPr wrap="square">
            <a:spAutoFit/>
          </a:bodyPr>
          <a:lstStyle/>
          <a:p>
            <a:r>
              <a:rPr lang="en-GB" b="0" i="0" dirty="0">
                <a:solidFill>
                  <a:srgbClr val="202124"/>
                </a:solidFill>
                <a:effectLst/>
                <a:latin typeface="Roboto" panose="020F0502020204030204" pitchFamily="34" charset="0"/>
              </a:rPr>
              <a:t>10. If you already have a team project idea, please state the title and a brief project description. Feel free to list more than one project idea.</a:t>
            </a:r>
            <a:br>
              <a:rPr lang="en-GB" dirty="0"/>
            </a:br>
            <a:endParaRPr lang="en-BE" dirty="0"/>
          </a:p>
        </p:txBody>
      </p:sp>
      <p:grpSp>
        <p:nvGrpSpPr>
          <p:cNvPr id="6" name="Group 5">
            <a:extLst>
              <a:ext uri="{FF2B5EF4-FFF2-40B4-BE49-F238E27FC236}">
                <a16:creationId xmlns:a16="http://schemas.microsoft.com/office/drawing/2014/main" id="{34B52733-9CA8-9491-841B-5194DE36F61E}"/>
              </a:ext>
            </a:extLst>
          </p:cNvPr>
          <p:cNvGrpSpPr/>
          <p:nvPr/>
        </p:nvGrpSpPr>
        <p:grpSpPr>
          <a:xfrm>
            <a:off x="1715640" y="4509138"/>
            <a:ext cx="2988786" cy="1526373"/>
            <a:chOff x="4513006" y="1484671"/>
            <a:chExt cx="2988786" cy="1526373"/>
          </a:xfrm>
        </p:grpSpPr>
        <p:pic>
          <p:nvPicPr>
            <p:cNvPr id="7" name="Picture 6" descr="Teacher Icon Images – Browse 320,829 Stock Photos, Vectors, and Video |  Adobe Stock">
              <a:extLst>
                <a:ext uri="{FF2B5EF4-FFF2-40B4-BE49-F238E27FC236}">
                  <a16:creationId xmlns:a16="http://schemas.microsoft.com/office/drawing/2014/main" id="{0579AB5B-51F7-5C76-1746-C691A1C3E0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69" t="57146" r="7044" b="11588"/>
            <a:stretch/>
          </p:blipFill>
          <p:spPr bwMode="auto">
            <a:xfrm>
              <a:off x="4690207" y="1645753"/>
              <a:ext cx="2811585" cy="13652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E262EB2-9997-22D4-A9B6-E69CE1A22EC7}"/>
                </a:ext>
              </a:extLst>
            </p:cNvPr>
            <p:cNvSpPr/>
            <p:nvPr/>
          </p:nvSpPr>
          <p:spPr>
            <a:xfrm>
              <a:off x="4513006" y="1484671"/>
              <a:ext cx="265471" cy="9733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9" name="TextBox 8">
            <a:extLst>
              <a:ext uri="{FF2B5EF4-FFF2-40B4-BE49-F238E27FC236}">
                <a16:creationId xmlns:a16="http://schemas.microsoft.com/office/drawing/2014/main" id="{D1B1B5DB-A54F-C8E3-493B-64F1CDB60809}"/>
              </a:ext>
            </a:extLst>
          </p:cNvPr>
          <p:cNvSpPr txBox="1"/>
          <p:nvPr/>
        </p:nvSpPr>
        <p:spPr>
          <a:xfrm>
            <a:off x="1715640" y="5911270"/>
            <a:ext cx="3482644" cy="646331"/>
          </a:xfrm>
          <a:prstGeom prst="rect">
            <a:avLst/>
          </a:prstGeom>
          <a:noFill/>
        </p:spPr>
        <p:txBody>
          <a:bodyPr wrap="square" rtlCol="0">
            <a:spAutoFit/>
          </a:bodyPr>
          <a:lstStyle/>
          <a:p>
            <a:r>
              <a:rPr lang="en-BE" dirty="0"/>
              <a:t>Project ideas - 9 resp ondents</a:t>
            </a:r>
          </a:p>
          <a:p>
            <a:pPr marL="285750" indent="-285750">
              <a:buFont typeface="Arial" panose="020B0604020202020204" pitchFamily="34" charset="0"/>
              <a:buChar char="•"/>
            </a:pPr>
            <a:r>
              <a:rPr lang="en-BE" dirty="0"/>
              <a:t>5 project ideas from one person</a:t>
            </a:r>
          </a:p>
        </p:txBody>
      </p:sp>
      <p:sp>
        <p:nvSpPr>
          <p:cNvPr id="10" name="Right Arrow 9">
            <a:extLst>
              <a:ext uri="{FF2B5EF4-FFF2-40B4-BE49-F238E27FC236}">
                <a16:creationId xmlns:a16="http://schemas.microsoft.com/office/drawing/2014/main" id="{18C3248F-20F2-7AEA-48F3-6530DF2E0D11}"/>
              </a:ext>
            </a:extLst>
          </p:cNvPr>
          <p:cNvSpPr/>
          <p:nvPr/>
        </p:nvSpPr>
        <p:spPr>
          <a:xfrm>
            <a:off x="6463214" y="5169248"/>
            <a:ext cx="1024362" cy="58010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11" name="Group 10">
            <a:extLst>
              <a:ext uri="{FF2B5EF4-FFF2-40B4-BE49-F238E27FC236}">
                <a16:creationId xmlns:a16="http://schemas.microsoft.com/office/drawing/2014/main" id="{FEEA05C7-CE07-CA6A-8366-72704214C55F}"/>
              </a:ext>
            </a:extLst>
          </p:cNvPr>
          <p:cNvGrpSpPr/>
          <p:nvPr/>
        </p:nvGrpSpPr>
        <p:grpSpPr>
          <a:xfrm>
            <a:off x="8221310" y="4509138"/>
            <a:ext cx="2473808" cy="2071863"/>
            <a:chOff x="838200" y="3239497"/>
            <a:chExt cx="2473808" cy="2071863"/>
          </a:xfrm>
        </p:grpSpPr>
        <p:pic>
          <p:nvPicPr>
            <p:cNvPr id="12" name="Picture 8" descr="group discussion Icon - Free PNG &amp; SVG 1163892 - Noun Project">
              <a:extLst>
                <a:ext uri="{FF2B5EF4-FFF2-40B4-BE49-F238E27FC236}">
                  <a16:creationId xmlns:a16="http://schemas.microsoft.com/office/drawing/2014/main" id="{C8025448-7B4D-580B-4965-69D61FB73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838" y="3239497"/>
              <a:ext cx="1702531" cy="17025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B90AA29-C814-A848-1997-FCA5A652D061}"/>
                </a:ext>
              </a:extLst>
            </p:cNvPr>
            <p:cNvSpPr txBox="1"/>
            <p:nvPr/>
          </p:nvSpPr>
          <p:spPr>
            <a:xfrm>
              <a:off x="838200" y="4942028"/>
              <a:ext cx="2473808" cy="369332"/>
            </a:xfrm>
            <a:prstGeom prst="rect">
              <a:avLst/>
            </a:prstGeom>
            <a:noFill/>
          </p:spPr>
          <p:txBody>
            <a:bodyPr wrap="square" rtlCol="0">
              <a:spAutoFit/>
            </a:bodyPr>
            <a:lstStyle/>
            <a:p>
              <a:pPr algn="ctr"/>
              <a:endParaRPr lang="en-BE" dirty="0"/>
            </a:p>
          </p:txBody>
        </p:sp>
      </p:grpSp>
    </p:spTree>
    <p:extLst>
      <p:ext uri="{BB962C8B-B14F-4D97-AF65-F5344CB8AC3E}">
        <p14:creationId xmlns:p14="http://schemas.microsoft.com/office/powerpoint/2010/main" val="30819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grpSp>
        <p:nvGrpSpPr>
          <p:cNvPr id="3" name="Group 2">
            <a:extLst>
              <a:ext uri="{FF2B5EF4-FFF2-40B4-BE49-F238E27FC236}">
                <a16:creationId xmlns:a16="http://schemas.microsoft.com/office/drawing/2014/main" id="{96AACB44-D4F8-E7E9-828F-D360A1A8CF02}"/>
              </a:ext>
            </a:extLst>
          </p:cNvPr>
          <p:cNvGrpSpPr/>
          <p:nvPr/>
        </p:nvGrpSpPr>
        <p:grpSpPr>
          <a:xfrm>
            <a:off x="614598" y="1531539"/>
            <a:ext cx="2981920" cy="4436119"/>
            <a:chOff x="6940447" y="886962"/>
            <a:chExt cx="2981920" cy="4436119"/>
          </a:xfrm>
        </p:grpSpPr>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206" y="886962"/>
              <a:ext cx="1602824" cy="9264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b Server Icon Free PNG Image｜Illustoon">
              <a:extLst>
                <a:ext uri="{FF2B5EF4-FFF2-40B4-BE49-F238E27FC236}">
                  <a16:creationId xmlns:a16="http://schemas.microsoft.com/office/drawing/2014/main" id="{F32045ED-01A6-0B89-ECEA-E122A2070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25" t="16668" r="8520" b="10220"/>
            <a:stretch/>
          </p:blipFill>
          <p:spPr bwMode="auto">
            <a:xfrm>
              <a:off x="6940447" y="1982449"/>
              <a:ext cx="2981920" cy="28931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05" t="26224" r="10619" b="25997"/>
            <a:stretch/>
          </p:blipFill>
          <p:spPr bwMode="auto">
            <a:xfrm>
              <a:off x="7496206" y="4766118"/>
              <a:ext cx="1225946" cy="55696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D9A52500-1C57-FEB5-A91C-40FC64F1DCB1}"/>
              </a:ext>
            </a:extLst>
          </p:cNvPr>
          <p:cNvPicPr>
            <a:picLocks noChangeAspect="1"/>
          </p:cNvPicPr>
          <p:nvPr/>
        </p:nvPicPr>
        <p:blipFill>
          <a:blip r:embed="rId6"/>
          <a:stretch>
            <a:fillRect/>
          </a:stretch>
        </p:blipFill>
        <p:spPr>
          <a:xfrm>
            <a:off x="4706912" y="1485029"/>
            <a:ext cx="5751644" cy="3572542"/>
          </a:xfrm>
          <a:prstGeom prst="rect">
            <a:avLst/>
          </a:prstGeom>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2827" y="5410695"/>
            <a:ext cx="2631370" cy="9771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3168" y="5624668"/>
            <a:ext cx="2511250" cy="54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9"/>
            <a:ext cx="5213871" cy="25483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55800" y="1495329"/>
                <a:ext cx="2061501" cy="246221"/>
              </a:xfrm>
              <a:prstGeom prst="rect">
                <a:avLst/>
              </a:prstGeom>
              <a:noFill/>
            </p:spPr>
            <p:txBody>
              <a:bodyPr wrap="square" rtlCol="0">
                <a:spAutoFit/>
              </a:bodyPr>
              <a:lstStyle/>
              <a:p>
                <a:r>
                  <a:rPr lang="en-GB" sz="1000" dirty="0">
                    <a:solidFill>
                      <a:schemeClr val="bg1"/>
                    </a:solidFill>
                    <a:latin typeface="Times New Roman" panose="02020603050405020304" pitchFamily="18" charset="0"/>
                    <a:cs typeface="Times New Roman" panose="02020603050405020304" pitchFamily="18" charset="0"/>
                  </a:rPr>
                  <a:t>i</a:t>
                </a:r>
                <a:r>
                  <a:rPr lang="en-BE" sz="1000" dirty="0">
                    <a:solidFill>
                      <a:schemeClr val="bg1"/>
                    </a:solidFill>
                    <a:latin typeface="Times New Roman" panose="02020603050405020304" pitchFamily="18" charset="0"/>
                    <a:cs typeface="Times New Roman" panose="02020603050405020304" pitchFamily="18" charset="0"/>
                  </a:rPr>
                  <a:t>ncluding and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387554" y="1235241"/>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48272" y="1235242"/>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11554" y="3083293"/>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270341" y="3083293"/>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376981" y="4931346"/>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29000"/>
            <a:ext cx="1613914" cy="1672887"/>
            <a:chOff x="7150893" y="1196668"/>
            <a:chExt cx="2064544" cy="177998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203134" y="1575679"/>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dissolve">
                                      <p:cBhvr>
                                        <p:cTn id="1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713735" y="2993764"/>
            <a:ext cx="3499868" cy="2746010"/>
            <a:chOff x="1713735" y="2993764"/>
            <a:chExt cx="3499868" cy="2746010"/>
          </a:xfrm>
        </p:grpSpPr>
        <p:sp>
          <p:nvSpPr>
            <p:cNvPr id="5" name="TextBox 4">
              <a:extLst>
                <a:ext uri="{FF2B5EF4-FFF2-40B4-BE49-F238E27FC236}">
                  <a16:creationId xmlns:a16="http://schemas.microsoft.com/office/drawing/2014/main" id="{7EAEB97F-C5E0-CEBB-E0AC-3CF2F5BA9924}"/>
                </a:ext>
              </a:extLst>
            </p:cNvPr>
            <p:cNvSpPr txBox="1"/>
            <p:nvPr/>
          </p:nvSpPr>
          <p:spPr>
            <a:xfrm>
              <a:off x="1713735" y="2993764"/>
              <a:ext cx="3499868" cy="198929"/>
            </a:xfrm>
            <a:prstGeom prst="rect">
              <a:avLst/>
            </a:prstGeom>
            <a:noFill/>
          </p:spPr>
          <p:txBody>
            <a:bodyPr wrap="square" rtlCol="0">
              <a:spAutoFit/>
            </a:bodyPr>
            <a:lstStyle/>
            <a:p>
              <a:r>
                <a:rPr lang="en-BE" sz="900" dirty="0"/>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40845"/>
              <a:ext cx="3499868" cy="198929"/>
            </a:xfrm>
            <a:prstGeom prst="rect">
              <a:avLst/>
            </a:prstGeom>
            <a:noFill/>
          </p:spPr>
          <p:txBody>
            <a:bodyPr wrap="square" rtlCol="0">
              <a:spAutoFit/>
            </a:bodyPr>
            <a:lstStyle/>
            <a:p>
              <a:r>
                <a:rPr lang="en-BE" sz="900" dirty="0"/>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2369880"/>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grpSp>
          <p:nvGrpSpPr>
            <p:cNvPr id="4097" name="Group 4096">
              <a:extLst>
                <a:ext uri="{FF2B5EF4-FFF2-40B4-BE49-F238E27FC236}">
                  <a16:creationId xmlns:a16="http://schemas.microsoft.com/office/drawing/2014/main" id="{709E7BDF-16D8-3ED8-28D0-D5A3D6D165F1}"/>
                </a:ext>
              </a:extLst>
            </p:cNvPr>
            <p:cNvGrpSpPr/>
            <p:nvPr/>
          </p:nvGrpSpPr>
          <p:grpSpPr>
            <a:xfrm>
              <a:off x="9286875" y="4848329"/>
              <a:ext cx="1771650" cy="1227578"/>
              <a:chOff x="9003697" y="4961499"/>
              <a:chExt cx="1771650" cy="1227578"/>
            </a:xfrm>
          </p:grpSpPr>
          <p:pic>
            <p:nvPicPr>
              <p:cNvPr id="62" name="Picture 2" descr="Subway - Free transport icons">
                <a:extLst>
                  <a:ext uri="{FF2B5EF4-FFF2-40B4-BE49-F238E27FC236}">
                    <a16:creationId xmlns:a16="http://schemas.microsoft.com/office/drawing/2014/main" id="{799F9293-2D84-10FD-D69E-396982B3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3C964EB7-B1B9-8DA5-D6E4-C677939A1A18}"/>
                  </a:ext>
                </a:extLst>
              </p:cNvPr>
              <p:cNvSpPr txBox="1"/>
              <p:nvPr/>
            </p:nvSpPr>
            <p:spPr>
              <a:xfrm>
                <a:off x="9003697" y="5819745"/>
                <a:ext cx="1771650" cy="369332"/>
              </a:xfrm>
              <a:prstGeom prst="rect">
                <a:avLst/>
              </a:prstGeom>
              <a:noFill/>
            </p:spPr>
            <p:txBody>
              <a:bodyPr wrap="square" rtlCol="0">
                <a:spAutoFit/>
              </a:bodyPr>
              <a:lstStyle/>
              <a:p>
                <a:r>
                  <a:rPr lang="en-BE" dirty="0"/>
                  <a:t>Subway Project</a:t>
                </a:r>
              </a:p>
            </p:txBody>
          </p:sp>
        </p:gr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p:nvPr/>
        </p:nvCxnSpPr>
        <p:spPr>
          <a:xfrm>
            <a:off x="5632325" y="1035187"/>
            <a:ext cx="0" cy="5437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559676" y="4979899"/>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828148" y="4948378"/>
            <a:ext cx="3833484" cy="1815882"/>
          </a:xfrm>
          <a:prstGeom prst="rect">
            <a:avLst/>
          </a:prstGeom>
          <a:no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(&gt;85)</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p:txBody>
      </p:sp>
    </p:spTree>
    <p:extLst>
      <p:ext uri="{BB962C8B-B14F-4D97-AF65-F5344CB8AC3E}">
        <p14:creationId xmlns:p14="http://schemas.microsoft.com/office/powerpoint/2010/main" val="1636303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38025" y="1334125"/>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742486" y="1443038"/>
            <a:ext cx="120015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81178" y="1341358"/>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66491" y="2288232"/>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38403" y="2963735"/>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24178" y="3333067"/>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09944" y="3333067"/>
              <a:ext cx="349436"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8393" y="3448149"/>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O</a:t>
              </a:r>
              <a:r>
                <a:rPr lang="en-GB" sz="1400" b="0" dirty="0">
                  <a:solidFill>
                    <a:srgbClr val="000000"/>
                  </a:solidFill>
                  <a:effectLst/>
                  <a:latin typeface="Menlo" panose="020B0609030804020204" pitchFamily="49" charset="0"/>
                </a:rPr>
                <a:t>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32000</TotalTime>
  <Words>6973</Words>
  <Application>Microsoft Macintosh PowerPoint</Application>
  <PresentationFormat>Widescreen</PresentationFormat>
  <Paragraphs>726</Paragraphs>
  <Slides>56</Slides>
  <Notes>53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Calibri</vt:lpstr>
      <vt:lpstr>Calibri Light</vt:lpstr>
      <vt:lpstr>Menlo</vt:lpstr>
      <vt:lpstr>OpenSans</vt:lpstr>
      <vt:lpstr>Roboto</vt:lpstr>
      <vt:lpstr>Source Sans Pro</vt:lpstr>
      <vt:lpstr>Times New Roman</vt:lpstr>
      <vt:lpstr>Wingdings</vt:lpstr>
      <vt:lpstr>Office Theme</vt:lpstr>
      <vt:lpstr>Git and GitHub</vt:lpstr>
      <vt:lpstr>Anouncements</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Survey</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Tracker - GitHub</vt:lpstr>
      <vt:lpstr>Tracking Issues - GitHub</vt:lpstr>
      <vt:lpstr>Managing Projects Additional Tools</vt:lpstr>
      <vt:lpstr>Project – Pull requests and reviews requirements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171</cp:revision>
  <dcterms:created xsi:type="dcterms:W3CDTF">2022-12-01T21:47:15Z</dcterms:created>
  <dcterms:modified xsi:type="dcterms:W3CDTF">2024-01-16T22:31:45Z</dcterms:modified>
</cp:coreProperties>
</file>